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78" r:id="rId5"/>
    <p:sldId id="279" r:id="rId6"/>
    <p:sldId id="280" r:id="rId7"/>
    <p:sldId id="281" r:id="rId8"/>
    <p:sldId id="282" r:id="rId9"/>
    <p:sldId id="283" r:id="rId10"/>
    <p:sldId id="286" r:id="rId11"/>
    <p:sldId id="284" r:id="rId12"/>
    <p:sldId id="28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12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D9AFB3-9C83-419B-AA45-DBF0736FF87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04B5F0C-F5E7-41E7-88B6-8B1CD3621EBD}">
      <dgm:prSet/>
      <dgm:spPr/>
      <dgm:t>
        <a:bodyPr/>
        <a:lstStyle/>
        <a:p>
          <a:r>
            <a:rPr lang="en-US"/>
            <a:t>A Request (Dd2536 Class) HAS-A Status </a:t>
          </a:r>
        </a:p>
      </dgm:t>
    </dgm:pt>
    <dgm:pt modelId="{24A2760C-7982-4DA9-A0CF-EA548DA48E7E}" type="parTrans" cxnId="{4E4FAECC-1B53-4913-B761-91FC8FDCB66F}">
      <dgm:prSet/>
      <dgm:spPr/>
      <dgm:t>
        <a:bodyPr/>
        <a:lstStyle/>
        <a:p>
          <a:endParaRPr lang="en-US"/>
        </a:p>
      </dgm:t>
    </dgm:pt>
    <dgm:pt modelId="{EA933B8B-A851-46FC-8A87-0F0B0BA8CE67}" type="sibTrans" cxnId="{4E4FAECC-1B53-4913-B761-91FC8FDCB66F}">
      <dgm:prSet/>
      <dgm:spPr/>
      <dgm:t>
        <a:bodyPr/>
        <a:lstStyle/>
        <a:p>
          <a:endParaRPr lang="en-US"/>
        </a:p>
      </dgm:t>
    </dgm:pt>
    <dgm:pt modelId="{6F06EB32-6072-42B8-A1FB-C9A9CC72AEAF}">
      <dgm:prSet/>
      <dgm:spPr/>
      <dgm:t>
        <a:bodyPr/>
        <a:lstStyle/>
        <a:p>
          <a:r>
            <a:rPr lang="en-US"/>
            <a:t>Current Usage:</a:t>
          </a:r>
        </a:p>
      </dgm:t>
    </dgm:pt>
    <dgm:pt modelId="{0390332B-65F1-4838-86C5-A0F675E36D09}" type="parTrans" cxnId="{16D234C6-A2B8-4FDA-A379-02EF38F32744}">
      <dgm:prSet/>
      <dgm:spPr/>
      <dgm:t>
        <a:bodyPr/>
        <a:lstStyle/>
        <a:p>
          <a:endParaRPr lang="en-US"/>
        </a:p>
      </dgm:t>
    </dgm:pt>
    <dgm:pt modelId="{A38B07D7-9322-4CC2-9A8A-5DCB66056DEF}" type="sibTrans" cxnId="{16D234C6-A2B8-4FDA-A379-02EF38F32744}">
      <dgm:prSet/>
      <dgm:spPr/>
      <dgm:t>
        <a:bodyPr/>
        <a:lstStyle/>
        <a:p>
          <a:endParaRPr lang="en-US"/>
        </a:p>
      </dgm:t>
    </dgm:pt>
    <dgm:pt modelId="{05166712-F2A7-4C9A-89E2-813AAE8E9E2D}">
      <dgm:prSet/>
      <dgm:spPr/>
      <dgm:t>
        <a:bodyPr/>
        <a:lstStyle/>
        <a:p>
          <a:r>
            <a:rPr lang="en-US"/>
            <a:t>Request.setStatus() setter rather than Status Interface methods </a:t>
          </a:r>
        </a:p>
      </dgm:t>
    </dgm:pt>
    <dgm:pt modelId="{04CDC298-42FF-4819-B659-C7089FDB037D}" type="parTrans" cxnId="{FE0FB2C7-05AF-4DFB-B471-B4BE18DDDBE1}">
      <dgm:prSet/>
      <dgm:spPr/>
      <dgm:t>
        <a:bodyPr/>
        <a:lstStyle/>
        <a:p>
          <a:endParaRPr lang="en-US"/>
        </a:p>
      </dgm:t>
    </dgm:pt>
    <dgm:pt modelId="{01FB8DA1-6D06-41EA-B6E1-05C343F822AF}" type="sibTrans" cxnId="{FE0FB2C7-05AF-4DFB-B471-B4BE18DDDBE1}">
      <dgm:prSet/>
      <dgm:spPr/>
      <dgm:t>
        <a:bodyPr/>
        <a:lstStyle/>
        <a:p>
          <a:endParaRPr lang="en-US"/>
        </a:p>
      </dgm:t>
    </dgm:pt>
    <dgm:pt modelId="{D28BBB68-546C-4753-919B-FF0FDCD85B9B}" type="pres">
      <dgm:prSet presAssocID="{2DD9AFB3-9C83-419B-AA45-DBF0736FF87A}" presName="linear" presStyleCnt="0">
        <dgm:presLayoutVars>
          <dgm:dir/>
          <dgm:animLvl val="lvl"/>
          <dgm:resizeHandles val="exact"/>
        </dgm:presLayoutVars>
      </dgm:prSet>
      <dgm:spPr/>
    </dgm:pt>
    <dgm:pt modelId="{4478DAA1-003F-48AE-B49D-9EDAB1A8BDC8}" type="pres">
      <dgm:prSet presAssocID="{904B5F0C-F5E7-41E7-88B6-8B1CD3621EBD}" presName="parentLin" presStyleCnt="0"/>
      <dgm:spPr/>
    </dgm:pt>
    <dgm:pt modelId="{A494D97D-259A-4163-9D88-90AC3E0C05A4}" type="pres">
      <dgm:prSet presAssocID="{904B5F0C-F5E7-41E7-88B6-8B1CD3621EBD}" presName="parentLeftMargin" presStyleLbl="node1" presStyleIdx="0" presStyleCnt="2"/>
      <dgm:spPr/>
    </dgm:pt>
    <dgm:pt modelId="{85228EB1-A2C5-4FE8-80D6-1706C07202FF}" type="pres">
      <dgm:prSet presAssocID="{904B5F0C-F5E7-41E7-88B6-8B1CD3621EB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952948-D961-42D0-A7A0-228EB5433ECC}" type="pres">
      <dgm:prSet presAssocID="{904B5F0C-F5E7-41E7-88B6-8B1CD3621EBD}" presName="negativeSpace" presStyleCnt="0"/>
      <dgm:spPr/>
    </dgm:pt>
    <dgm:pt modelId="{04B994EE-9395-4199-9727-22B5E2746D60}" type="pres">
      <dgm:prSet presAssocID="{904B5F0C-F5E7-41E7-88B6-8B1CD3621EBD}" presName="childText" presStyleLbl="conFgAcc1" presStyleIdx="0" presStyleCnt="2">
        <dgm:presLayoutVars>
          <dgm:bulletEnabled val="1"/>
        </dgm:presLayoutVars>
      </dgm:prSet>
      <dgm:spPr/>
    </dgm:pt>
    <dgm:pt modelId="{E6B84F55-A6A1-4AD7-99EF-5094D44BAE71}" type="pres">
      <dgm:prSet presAssocID="{EA933B8B-A851-46FC-8A87-0F0B0BA8CE67}" presName="spaceBetweenRectangles" presStyleCnt="0"/>
      <dgm:spPr/>
    </dgm:pt>
    <dgm:pt modelId="{7D4210B8-99E0-46EB-AE42-BBB19CB194F9}" type="pres">
      <dgm:prSet presAssocID="{6F06EB32-6072-42B8-A1FB-C9A9CC72AEAF}" presName="parentLin" presStyleCnt="0"/>
      <dgm:spPr/>
    </dgm:pt>
    <dgm:pt modelId="{0867FB6C-C6AF-4944-A398-6871566062E5}" type="pres">
      <dgm:prSet presAssocID="{6F06EB32-6072-42B8-A1FB-C9A9CC72AEAF}" presName="parentLeftMargin" presStyleLbl="node1" presStyleIdx="0" presStyleCnt="2"/>
      <dgm:spPr/>
    </dgm:pt>
    <dgm:pt modelId="{D0C44215-16B1-4AD0-BAFD-FA028D33FA33}" type="pres">
      <dgm:prSet presAssocID="{6F06EB32-6072-42B8-A1FB-C9A9CC72AEA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F969E8C-C951-4210-9EB0-BD9A1DE4DB9A}" type="pres">
      <dgm:prSet presAssocID="{6F06EB32-6072-42B8-A1FB-C9A9CC72AEAF}" presName="negativeSpace" presStyleCnt="0"/>
      <dgm:spPr/>
    </dgm:pt>
    <dgm:pt modelId="{A3632F6C-32F3-44DB-81C6-1699FFD28771}" type="pres">
      <dgm:prSet presAssocID="{6F06EB32-6072-42B8-A1FB-C9A9CC72AEA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D4F3D1E-9C7F-4CB0-8DED-4BBDF31FCC13}" type="presOf" srcId="{904B5F0C-F5E7-41E7-88B6-8B1CD3621EBD}" destId="{85228EB1-A2C5-4FE8-80D6-1706C07202FF}" srcOrd="1" destOrd="0" presId="urn:microsoft.com/office/officeart/2005/8/layout/list1"/>
    <dgm:cxn modelId="{55835A60-AD3D-4062-99AC-2AE4AB599548}" type="presOf" srcId="{2DD9AFB3-9C83-419B-AA45-DBF0736FF87A}" destId="{D28BBB68-546C-4753-919B-FF0FDCD85B9B}" srcOrd="0" destOrd="0" presId="urn:microsoft.com/office/officeart/2005/8/layout/list1"/>
    <dgm:cxn modelId="{40D30A56-96B8-482E-B84E-1296DA6681FA}" type="presOf" srcId="{904B5F0C-F5E7-41E7-88B6-8B1CD3621EBD}" destId="{A494D97D-259A-4163-9D88-90AC3E0C05A4}" srcOrd="0" destOrd="0" presId="urn:microsoft.com/office/officeart/2005/8/layout/list1"/>
    <dgm:cxn modelId="{16D234C6-A2B8-4FDA-A379-02EF38F32744}" srcId="{2DD9AFB3-9C83-419B-AA45-DBF0736FF87A}" destId="{6F06EB32-6072-42B8-A1FB-C9A9CC72AEAF}" srcOrd="1" destOrd="0" parTransId="{0390332B-65F1-4838-86C5-A0F675E36D09}" sibTransId="{A38B07D7-9322-4CC2-9A8A-5DCB66056DEF}"/>
    <dgm:cxn modelId="{A2E359C6-00C9-4635-8329-047BF4E3FC0E}" type="presOf" srcId="{6F06EB32-6072-42B8-A1FB-C9A9CC72AEAF}" destId="{0867FB6C-C6AF-4944-A398-6871566062E5}" srcOrd="0" destOrd="0" presId="urn:microsoft.com/office/officeart/2005/8/layout/list1"/>
    <dgm:cxn modelId="{FE0FB2C7-05AF-4DFB-B471-B4BE18DDDBE1}" srcId="{6F06EB32-6072-42B8-A1FB-C9A9CC72AEAF}" destId="{05166712-F2A7-4C9A-89E2-813AAE8E9E2D}" srcOrd="0" destOrd="0" parTransId="{04CDC298-42FF-4819-B659-C7089FDB037D}" sibTransId="{01FB8DA1-6D06-41EA-B6E1-05C343F822AF}"/>
    <dgm:cxn modelId="{4E4FAECC-1B53-4913-B761-91FC8FDCB66F}" srcId="{2DD9AFB3-9C83-419B-AA45-DBF0736FF87A}" destId="{904B5F0C-F5E7-41E7-88B6-8B1CD3621EBD}" srcOrd="0" destOrd="0" parTransId="{24A2760C-7982-4DA9-A0CF-EA548DA48E7E}" sibTransId="{EA933B8B-A851-46FC-8A87-0F0B0BA8CE67}"/>
    <dgm:cxn modelId="{FC692DCD-EBD8-4E79-AF93-9E320A97F24B}" type="presOf" srcId="{05166712-F2A7-4C9A-89E2-813AAE8E9E2D}" destId="{A3632F6C-32F3-44DB-81C6-1699FFD28771}" srcOrd="0" destOrd="0" presId="urn:microsoft.com/office/officeart/2005/8/layout/list1"/>
    <dgm:cxn modelId="{71D7C0ED-3DFF-4CBD-891B-2A366F7DA147}" type="presOf" srcId="{6F06EB32-6072-42B8-A1FB-C9A9CC72AEAF}" destId="{D0C44215-16B1-4AD0-BAFD-FA028D33FA33}" srcOrd="1" destOrd="0" presId="urn:microsoft.com/office/officeart/2005/8/layout/list1"/>
    <dgm:cxn modelId="{4DC30F85-576C-433B-B701-86B4DB0C4B71}" type="presParOf" srcId="{D28BBB68-546C-4753-919B-FF0FDCD85B9B}" destId="{4478DAA1-003F-48AE-B49D-9EDAB1A8BDC8}" srcOrd="0" destOrd="0" presId="urn:microsoft.com/office/officeart/2005/8/layout/list1"/>
    <dgm:cxn modelId="{97C00498-7A62-4EF8-9387-D3C86BB81DBE}" type="presParOf" srcId="{4478DAA1-003F-48AE-B49D-9EDAB1A8BDC8}" destId="{A494D97D-259A-4163-9D88-90AC3E0C05A4}" srcOrd="0" destOrd="0" presId="urn:microsoft.com/office/officeart/2005/8/layout/list1"/>
    <dgm:cxn modelId="{4C6D672D-93CF-4062-8DC0-89210F7C2007}" type="presParOf" srcId="{4478DAA1-003F-48AE-B49D-9EDAB1A8BDC8}" destId="{85228EB1-A2C5-4FE8-80D6-1706C07202FF}" srcOrd="1" destOrd="0" presId="urn:microsoft.com/office/officeart/2005/8/layout/list1"/>
    <dgm:cxn modelId="{6B612EDA-8606-405D-8E4D-4F88A03A77E3}" type="presParOf" srcId="{D28BBB68-546C-4753-919B-FF0FDCD85B9B}" destId="{76952948-D961-42D0-A7A0-228EB5433ECC}" srcOrd="1" destOrd="0" presId="urn:microsoft.com/office/officeart/2005/8/layout/list1"/>
    <dgm:cxn modelId="{7588FB82-AEB8-45FB-94D7-6AFEEBF9B8D8}" type="presParOf" srcId="{D28BBB68-546C-4753-919B-FF0FDCD85B9B}" destId="{04B994EE-9395-4199-9727-22B5E2746D60}" srcOrd="2" destOrd="0" presId="urn:microsoft.com/office/officeart/2005/8/layout/list1"/>
    <dgm:cxn modelId="{D1FEF69C-2109-4AD3-8350-54824561F9A1}" type="presParOf" srcId="{D28BBB68-546C-4753-919B-FF0FDCD85B9B}" destId="{E6B84F55-A6A1-4AD7-99EF-5094D44BAE71}" srcOrd="3" destOrd="0" presId="urn:microsoft.com/office/officeart/2005/8/layout/list1"/>
    <dgm:cxn modelId="{011F521D-7098-433C-8B28-4470A2BAD96D}" type="presParOf" srcId="{D28BBB68-546C-4753-919B-FF0FDCD85B9B}" destId="{7D4210B8-99E0-46EB-AE42-BBB19CB194F9}" srcOrd="4" destOrd="0" presId="urn:microsoft.com/office/officeart/2005/8/layout/list1"/>
    <dgm:cxn modelId="{6733F87A-94BE-4258-8670-11C0BD2BEB87}" type="presParOf" srcId="{7D4210B8-99E0-46EB-AE42-BBB19CB194F9}" destId="{0867FB6C-C6AF-4944-A398-6871566062E5}" srcOrd="0" destOrd="0" presId="urn:microsoft.com/office/officeart/2005/8/layout/list1"/>
    <dgm:cxn modelId="{DD920048-C87D-449D-BDF1-186A011A675C}" type="presParOf" srcId="{7D4210B8-99E0-46EB-AE42-BBB19CB194F9}" destId="{D0C44215-16B1-4AD0-BAFD-FA028D33FA33}" srcOrd="1" destOrd="0" presId="urn:microsoft.com/office/officeart/2005/8/layout/list1"/>
    <dgm:cxn modelId="{5D9C1D3E-DB47-4F74-BE5C-A34CC048DAB8}" type="presParOf" srcId="{D28BBB68-546C-4753-919B-FF0FDCD85B9B}" destId="{2F969E8C-C951-4210-9EB0-BD9A1DE4DB9A}" srcOrd="5" destOrd="0" presId="urn:microsoft.com/office/officeart/2005/8/layout/list1"/>
    <dgm:cxn modelId="{3E8F35AA-FA70-4387-B1BC-741B1613DE98}" type="presParOf" srcId="{D28BBB68-546C-4753-919B-FF0FDCD85B9B}" destId="{A3632F6C-32F3-44DB-81C6-1699FFD287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840A2C-7C67-4E67-A19B-EDE709EBA4E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6B7EE8-014B-42DC-80EA-2B49F9446180}">
      <dgm:prSet/>
      <dgm:spPr/>
      <dgm:t>
        <a:bodyPr/>
        <a:lstStyle/>
        <a:p>
          <a:r>
            <a:rPr lang="en-US"/>
            <a:t>Abstract Factory Class: JobFactory</a:t>
          </a:r>
        </a:p>
      </dgm:t>
    </dgm:pt>
    <dgm:pt modelId="{73167007-3E7E-4246-BD4B-9AA6BDE19CE2}" type="parTrans" cxnId="{656A9115-C7B5-40AE-B443-CC3AAAEDFDFA}">
      <dgm:prSet/>
      <dgm:spPr/>
      <dgm:t>
        <a:bodyPr/>
        <a:lstStyle/>
        <a:p>
          <a:endParaRPr lang="en-US"/>
        </a:p>
      </dgm:t>
    </dgm:pt>
    <dgm:pt modelId="{13195396-EA35-4BF3-B8A9-9F911D6021E6}" type="sibTrans" cxnId="{656A9115-C7B5-40AE-B443-CC3AAAEDFDFA}">
      <dgm:prSet/>
      <dgm:spPr/>
      <dgm:t>
        <a:bodyPr/>
        <a:lstStyle/>
        <a:p>
          <a:endParaRPr lang="en-US"/>
        </a:p>
      </dgm:t>
    </dgm:pt>
    <dgm:pt modelId="{95F32F9A-F25F-4920-B731-2654C7DE33DC}">
      <dgm:prSet/>
      <dgm:spPr/>
      <dgm:t>
        <a:bodyPr/>
        <a:lstStyle/>
        <a:p>
          <a:r>
            <a:rPr lang="en-US"/>
            <a:t>Abstract Product Class: Job</a:t>
          </a:r>
        </a:p>
      </dgm:t>
    </dgm:pt>
    <dgm:pt modelId="{156A6955-3036-4ACB-B002-D139915E6C73}" type="parTrans" cxnId="{EA162DB1-4992-4C7E-8215-255344A85F80}">
      <dgm:prSet/>
      <dgm:spPr/>
      <dgm:t>
        <a:bodyPr/>
        <a:lstStyle/>
        <a:p>
          <a:endParaRPr lang="en-US"/>
        </a:p>
      </dgm:t>
    </dgm:pt>
    <dgm:pt modelId="{682159FE-7C9E-4759-85D3-C15A4F55AD5E}" type="sibTrans" cxnId="{EA162DB1-4992-4C7E-8215-255344A85F80}">
      <dgm:prSet/>
      <dgm:spPr/>
      <dgm:t>
        <a:bodyPr/>
        <a:lstStyle/>
        <a:p>
          <a:endParaRPr lang="en-US"/>
        </a:p>
      </dgm:t>
    </dgm:pt>
    <dgm:pt modelId="{5462F175-2586-4E62-BF6D-3BDD625F92E6}">
      <dgm:prSet/>
      <dgm:spPr/>
      <dgm:t>
        <a:bodyPr/>
        <a:lstStyle/>
        <a:p>
          <a:r>
            <a:rPr lang="en-US"/>
            <a:t>Concrete Factories: BluesJobFactory, DownrangeJobFactory etc.</a:t>
          </a:r>
        </a:p>
      </dgm:t>
    </dgm:pt>
    <dgm:pt modelId="{236BDD28-7E30-4C34-9FEB-C3C4290AD439}" type="parTrans" cxnId="{35BD1682-4472-41A6-92A8-C495A761EE40}">
      <dgm:prSet/>
      <dgm:spPr/>
      <dgm:t>
        <a:bodyPr/>
        <a:lstStyle/>
        <a:p>
          <a:endParaRPr lang="en-US"/>
        </a:p>
      </dgm:t>
    </dgm:pt>
    <dgm:pt modelId="{EE2CEA68-5599-43E3-BC64-9EBAF17B84CF}" type="sibTrans" cxnId="{35BD1682-4472-41A6-92A8-C495A761EE40}">
      <dgm:prSet/>
      <dgm:spPr/>
      <dgm:t>
        <a:bodyPr/>
        <a:lstStyle/>
        <a:p>
          <a:endParaRPr lang="en-US"/>
        </a:p>
      </dgm:t>
    </dgm:pt>
    <dgm:pt modelId="{707AC72A-6AAC-4FCA-9569-6D4C59AE9C56}">
      <dgm:prSet/>
      <dgm:spPr/>
      <dgm:t>
        <a:bodyPr/>
        <a:lstStyle/>
        <a:p>
          <a:r>
            <a:rPr lang="en-US"/>
            <a:t>Concrete Jobs: BluesJob, DownrangeJob etc. </a:t>
          </a:r>
        </a:p>
      </dgm:t>
    </dgm:pt>
    <dgm:pt modelId="{3DFAA150-7E41-4417-BD49-9796C0223A36}" type="parTrans" cxnId="{556394BF-B8CD-4A76-886D-079FCE158857}">
      <dgm:prSet/>
      <dgm:spPr/>
      <dgm:t>
        <a:bodyPr/>
        <a:lstStyle/>
        <a:p>
          <a:endParaRPr lang="en-US"/>
        </a:p>
      </dgm:t>
    </dgm:pt>
    <dgm:pt modelId="{EA9CF88B-DEEA-4A9A-AAA9-F223704CD174}" type="sibTrans" cxnId="{556394BF-B8CD-4A76-886D-079FCE158857}">
      <dgm:prSet/>
      <dgm:spPr/>
      <dgm:t>
        <a:bodyPr/>
        <a:lstStyle/>
        <a:p>
          <a:endParaRPr lang="en-US"/>
        </a:p>
      </dgm:t>
    </dgm:pt>
    <dgm:pt modelId="{416C9F9D-F1C7-43EB-A705-A7E4BFD80B5E}" type="pres">
      <dgm:prSet presAssocID="{53840A2C-7C67-4E67-A19B-EDE709EBA4E0}" presName="linear" presStyleCnt="0">
        <dgm:presLayoutVars>
          <dgm:animLvl val="lvl"/>
          <dgm:resizeHandles val="exact"/>
        </dgm:presLayoutVars>
      </dgm:prSet>
      <dgm:spPr/>
    </dgm:pt>
    <dgm:pt modelId="{C1405241-4089-45A4-AA56-2AE4C36BCD33}" type="pres">
      <dgm:prSet presAssocID="{CA6B7EE8-014B-42DC-80EA-2B49F944618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B854E1-29B5-4507-A83B-0C5E61128953}" type="pres">
      <dgm:prSet presAssocID="{13195396-EA35-4BF3-B8A9-9F911D6021E6}" presName="spacer" presStyleCnt="0"/>
      <dgm:spPr/>
    </dgm:pt>
    <dgm:pt modelId="{3F7C53C5-D7A0-4302-A6B5-5502EDDAD19B}" type="pres">
      <dgm:prSet presAssocID="{95F32F9A-F25F-4920-B731-2654C7DE33D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FF2EBD-DE5C-4D86-AD35-31EADE393476}" type="pres">
      <dgm:prSet presAssocID="{682159FE-7C9E-4759-85D3-C15A4F55AD5E}" presName="spacer" presStyleCnt="0"/>
      <dgm:spPr/>
    </dgm:pt>
    <dgm:pt modelId="{D40714A1-9606-410A-8A08-748249897230}" type="pres">
      <dgm:prSet presAssocID="{5462F175-2586-4E62-BF6D-3BDD625F92E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D076502-295C-4906-A09C-2018EF071BFA}" type="pres">
      <dgm:prSet presAssocID="{EE2CEA68-5599-43E3-BC64-9EBAF17B84CF}" presName="spacer" presStyleCnt="0"/>
      <dgm:spPr/>
    </dgm:pt>
    <dgm:pt modelId="{4B969111-D1FA-4A8F-8CC1-75130012CC3D}" type="pres">
      <dgm:prSet presAssocID="{707AC72A-6AAC-4FCA-9569-6D4C59AE9C5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AE1CA10-9DDF-4BAC-8E12-CE074FFAB296}" type="presOf" srcId="{53840A2C-7C67-4E67-A19B-EDE709EBA4E0}" destId="{416C9F9D-F1C7-43EB-A705-A7E4BFD80B5E}" srcOrd="0" destOrd="0" presId="urn:microsoft.com/office/officeart/2005/8/layout/vList2"/>
    <dgm:cxn modelId="{142F0814-91D2-4BFC-B38D-B994C083600A}" type="presOf" srcId="{5462F175-2586-4E62-BF6D-3BDD625F92E6}" destId="{D40714A1-9606-410A-8A08-748249897230}" srcOrd="0" destOrd="0" presId="urn:microsoft.com/office/officeart/2005/8/layout/vList2"/>
    <dgm:cxn modelId="{656A9115-C7B5-40AE-B443-CC3AAAEDFDFA}" srcId="{53840A2C-7C67-4E67-A19B-EDE709EBA4E0}" destId="{CA6B7EE8-014B-42DC-80EA-2B49F9446180}" srcOrd="0" destOrd="0" parTransId="{73167007-3E7E-4246-BD4B-9AA6BDE19CE2}" sibTransId="{13195396-EA35-4BF3-B8A9-9F911D6021E6}"/>
    <dgm:cxn modelId="{9BA45F2A-7A14-423F-A9B1-A2576AFE994E}" type="presOf" srcId="{95F32F9A-F25F-4920-B731-2654C7DE33DC}" destId="{3F7C53C5-D7A0-4302-A6B5-5502EDDAD19B}" srcOrd="0" destOrd="0" presId="urn:microsoft.com/office/officeart/2005/8/layout/vList2"/>
    <dgm:cxn modelId="{35BD1682-4472-41A6-92A8-C495A761EE40}" srcId="{53840A2C-7C67-4E67-A19B-EDE709EBA4E0}" destId="{5462F175-2586-4E62-BF6D-3BDD625F92E6}" srcOrd="2" destOrd="0" parTransId="{236BDD28-7E30-4C34-9FEB-C3C4290AD439}" sibTransId="{EE2CEA68-5599-43E3-BC64-9EBAF17B84CF}"/>
    <dgm:cxn modelId="{EA162DB1-4992-4C7E-8215-255344A85F80}" srcId="{53840A2C-7C67-4E67-A19B-EDE709EBA4E0}" destId="{95F32F9A-F25F-4920-B731-2654C7DE33DC}" srcOrd="1" destOrd="0" parTransId="{156A6955-3036-4ACB-B002-D139915E6C73}" sibTransId="{682159FE-7C9E-4759-85D3-C15A4F55AD5E}"/>
    <dgm:cxn modelId="{19F5A6BB-BF16-4994-B954-8A9EBAAE8B56}" type="presOf" srcId="{CA6B7EE8-014B-42DC-80EA-2B49F9446180}" destId="{C1405241-4089-45A4-AA56-2AE4C36BCD33}" srcOrd="0" destOrd="0" presId="urn:microsoft.com/office/officeart/2005/8/layout/vList2"/>
    <dgm:cxn modelId="{556394BF-B8CD-4A76-886D-079FCE158857}" srcId="{53840A2C-7C67-4E67-A19B-EDE709EBA4E0}" destId="{707AC72A-6AAC-4FCA-9569-6D4C59AE9C56}" srcOrd="3" destOrd="0" parTransId="{3DFAA150-7E41-4417-BD49-9796C0223A36}" sibTransId="{EA9CF88B-DEEA-4A9A-AAA9-F223704CD174}"/>
    <dgm:cxn modelId="{281158CE-D0EA-4AE7-977F-C2857C49F2E6}" type="presOf" srcId="{707AC72A-6AAC-4FCA-9569-6D4C59AE9C56}" destId="{4B969111-D1FA-4A8F-8CC1-75130012CC3D}" srcOrd="0" destOrd="0" presId="urn:microsoft.com/office/officeart/2005/8/layout/vList2"/>
    <dgm:cxn modelId="{A58595F0-414F-41BE-A6E3-690A307DFBD6}" type="presParOf" srcId="{416C9F9D-F1C7-43EB-A705-A7E4BFD80B5E}" destId="{C1405241-4089-45A4-AA56-2AE4C36BCD33}" srcOrd="0" destOrd="0" presId="urn:microsoft.com/office/officeart/2005/8/layout/vList2"/>
    <dgm:cxn modelId="{A36A83DE-0891-4F1A-9183-EF63349F0A50}" type="presParOf" srcId="{416C9F9D-F1C7-43EB-A705-A7E4BFD80B5E}" destId="{25B854E1-29B5-4507-A83B-0C5E61128953}" srcOrd="1" destOrd="0" presId="urn:microsoft.com/office/officeart/2005/8/layout/vList2"/>
    <dgm:cxn modelId="{14F62431-2E10-4537-9A20-A66DBC6330F4}" type="presParOf" srcId="{416C9F9D-F1C7-43EB-A705-A7E4BFD80B5E}" destId="{3F7C53C5-D7A0-4302-A6B5-5502EDDAD19B}" srcOrd="2" destOrd="0" presId="urn:microsoft.com/office/officeart/2005/8/layout/vList2"/>
    <dgm:cxn modelId="{4595DB4B-A6A6-4F78-AC60-785BB5C6280C}" type="presParOf" srcId="{416C9F9D-F1C7-43EB-A705-A7E4BFD80B5E}" destId="{9BFF2EBD-DE5C-4D86-AD35-31EADE393476}" srcOrd="3" destOrd="0" presId="urn:microsoft.com/office/officeart/2005/8/layout/vList2"/>
    <dgm:cxn modelId="{61CE3C3C-7144-4F07-8515-7D055BA978F5}" type="presParOf" srcId="{416C9F9D-F1C7-43EB-A705-A7E4BFD80B5E}" destId="{D40714A1-9606-410A-8A08-748249897230}" srcOrd="4" destOrd="0" presId="urn:microsoft.com/office/officeart/2005/8/layout/vList2"/>
    <dgm:cxn modelId="{D7B8E2AB-E9D0-4BC7-9B85-AFE0EC75A06F}" type="presParOf" srcId="{416C9F9D-F1C7-43EB-A705-A7E4BFD80B5E}" destId="{DD076502-295C-4906-A09C-2018EF071BFA}" srcOrd="5" destOrd="0" presId="urn:microsoft.com/office/officeart/2005/8/layout/vList2"/>
    <dgm:cxn modelId="{EE31F3C8-7A8A-4EDF-8E38-48CA4FDBD64D}" type="presParOf" srcId="{416C9F9D-F1C7-43EB-A705-A7E4BFD80B5E}" destId="{4B969111-D1FA-4A8F-8CC1-75130012CC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1CCCAE-31ED-48E2-8221-CAE37BAA0432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728FE2C-A70E-42E2-A52C-6A1CB09E0B53}">
      <dgm:prSet/>
      <dgm:spPr/>
      <dgm:t>
        <a:bodyPr/>
        <a:lstStyle/>
        <a:p>
          <a:r>
            <a:rPr lang="en-US"/>
            <a:t>Deliverables package classes are PublisherBase implementers </a:t>
          </a:r>
        </a:p>
      </dgm:t>
    </dgm:pt>
    <dgm:pt modelId="{D910597D-0D36-4500-ABF4-60A5D1273D6E}" type="parTrans" cxnId="{89782A4E-FF25-4380-97AA-3AD618BE09CB}">
      <dgm:prSet/>
      <dgm:spPr/>
      <dgm:t>
        <a:bodyPr/>
        <a:lstStyle/>
        <a:p>
          <a:endParaRPr lang="en-US"/>
        </a:p>
      </dgm:t>
    </dgm:pt>
    <dgm:pt modelId="{765E9D78-25ED-402E-965B-CFE6DCB310B5}" type="sibTrans" cxnId="{89782A4E-FF25-4380-97AA-3AD618BE09CB}">
      <dgm:prSet/>
      <dgm:spPr/>
      <dgm:t>
        <a:bodyPr/>
        <a:lstStyle/>
        <a:p>
          <a:endParaRPr lang="en-US"/>
        </a:p>
      </dgm:t>
    </dgm:pt>
    <dgm:pt modelId="{367399FF-D5BA-451F-9567-D05190039B91}">
      <dgm:prSet/>
      <dgm:spPr/>
      <dgm:t>
        <a:bodyPr/>
        <a:lstStyle/>
        <a:p>
          <a:r>
            <a:rPr lang="en-US"/>
            <a:t>Personnel package classes are deliverables.SubscriberBase implementers </a:t>
          </a:r>
        </a:p>
      </dgm:t>
    </dgm:pt>
    <dgm:pt modelId="{E3ABD3B4-2C72-4D76-92C2-ED5206A5AA52}" type="parTrans" cxnId="{AFACE137-5753-4052-BA78-4B97FAB1967E}">
      <dgm:prSet/>
      <dgm:spPr/>
      <dgm:t>
        <a:bodyPr/>
        <a:lstStyle/>
        <a:p>
          <a:endParaRPr lang="en-US"/>
        </a:p>
      </dgm:t>
    </dgm:pt>
    <dgm:pt modelId="{844E02D5-955A-451B-BA4A-CA4369DAB79E}" type="sibTrans" cxnId="{AFACE137-5753-4052-BA78-4B97FAB1967E}">
      <dgm:prSet/>
      <dgm:spPr/>
      <dgm:t>
        <a:bodyPr/>
        <a:lstStyle/>
        <a:p>
          <a:endParaRPr lang="en-US"/>
        </a:p>
      </dgm:t>
    </dgm:pt>
    <dgm:pt modelId="{BABCAF96-9996-4C48-889B-406F4DC23EEC}" type="pres">
      <dgm:prSet presAssocID="{5B1CCCAE-31ED-48E2-8221-CAE37BAA043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814C80C-89B9-4C56-ACEA-A010C20ACBEC}" type="pres">
      <dgm:prSet presAssocID="{0728FE2C-A70E-42E2-A52C-6A1CB09E0B53}" presName="hierRoot1" presStyleCnt="0"/>
      <dgm:spPr/>
    </dgm:pt>
    <dgm:pt modelId="{C5F15148-792B-471F-8D20-978CA4697AA4}" type="pres">
      <dgm:prSet presAssocID="{0728FE2C-A70E-42E2-A52C-6A1CB09E0B53}" presName="composite" presStyleCnt="0"/>
      <dgm:spPr/>
    </dgm:pt>
    <dgm:pt modelId="{E41C089A-2C6E-41EE-B1D4-B44E4B2ADAF2}" type="pres">
      <dgm:prSet presAssocID="{0728FE2C-A70E-42E2-A52C-6A1CB09E0B53}" presName="background" presStyleLbl="node0" presStyleIdx="0" presStyleCnt="2"/>
      <dgm:spPr/>
    </dgm:pt>
    <dgm:pt modelId="{63791325-9ECF-4524-A890-BCCC74F5CDB0}" type="pres">
      <dgm:prSet presAssocID="{0728FE2C-A70E-42E2-A52C-6A1CB09E0B53}" presName="text" presStyleLbl="fgAcc0" presStyleIdx="0" presStyleCnt="2">
        <dgm:presLayoutVars>
          <dgm:chPref val="3"/>
        </dgm:presLayoutVars>
      </dgm:prSet>
      <dgm:spPr/>
    </dgm:pt>
    <dgm:pt modelId="{460CFDCC-2535-418D-A271-8CCFAEC03CD5}" type="pres">
      <dgm:prSet presAssocID="{0728FE2C-A70E-42E2-A52C-6A1CB09E0B53}" presName="hierChild2" presStyleCnt="0"/>
      <dgm:spPr/>
    </dgm:pt>
    <dgm:pt modelId="{D499850E-1074-40D6-858C-0D35C3CEB878}" type="pres">
      <dgm:prSet presAssocID="{367399FF-D5BA-451F-9567-D05190039B91}" presName="hierRoot1" presStyleCnt="0"/>
      <dgm:spPr/>
    </dgm:pt>
    <dgm:pt modelId="{16523E6A-506E-488E-A66E-C130551A3976}" type="pres">
      <dgm:prSet presAssocID="{367399FF-D5BA-451F-9567-D05190039B91}" presName="composite" presStyleCnt="0"/>
      <dgm:spPr/>
    </dgm:pt>
    <dgm:pt modelId="{A1FECD99-A0C7-4245-9EC6-34E46D613A3B}" type="pres">
      <dgm:prSet presAssocID="{367399FF-D5BA-451F-9567-D05190039B91}" presName="background" presStyleLbl="node0" presStyleIdx="1" presStyleCnt="2"/>
      <dgm:spPr/>
    </dgm:pt>
    <dgm:pt modelId="{62E29549-E3F1-4CEA-B833-5552DFC498DD}" type="pres">
      <dgm:prSet presAssocID="{367399FF-D5BA-451F-9567-D05190039B91}" presName="text" presStyleLbl="fgAcc0" presStyleIdx="1" presStyleCnt="2">
        <dgm:presLayoutVars>
          <dgm:chPref val="3"/>
        </dgm:presLayoutVars>
      </dgm:prSet>
      <dgm:spPr/>
    </dgm:pt>
    <dgm:pt modelId="{A49CAF76-E39B-4B6D-A756-7415003183CC}" type="pres">
      <dgm:prSet presAssocID="{367399FF-D5BA-451F-9567-D05190039B91}" presName="hierChild2" presStyleCnt="0"/>
      <dgm:spPr/>
    </dgm:pt>
  </dgm:ptLst>
  <dgm:cxnLst>
    <dgm:cxn modelId="{96D69101-BB64-47E9-A26D-8F946FE63206}" type="presOf" srcId="{5B1CCCAE-31ED-48E2-8221-CAE37BAA0432}" destId="{BABCAF96-9996-4C48-889B-406F4DC23EEC}" srcOrd="0" destOrd="0" presId="urn:microsoft.com/office/officeart/2005/8/layout/hierarchy1"/>
    <dgm:cxn modelId="{AFACE137-5753-4052-BA78-4B97FAB1967E}" srcId="{5B1CCCAE-31ED-48E2-8221-CAE37BAA0432}" destId="{367399FF-D5BA-451F-9567-D05190039B91}" srcOrd="1" destOrd="0" parTransId="{E3ABD3B4-2C72-4D76-92C2-ED5206A5AA52}" sibTransId="{844E02D5-955A-451B-BA4A-CA4369DAB79E}"/>
    <dgm:cxn modelId="{89782A4E-FF25-4380-97AA-3AD618BE09CB}" srcId="{5B1CCCAE-31ED-48E2-8221-CAE37BAA0432}" destId="{0728FE2C-A70E-42E2-A52C-6A1CB09E0B53}" srcOrd="0" destOrd="0" parTransId="{D910597D-0D36-4500-ABF4-60A5D1273D6E}" sibTransId="{765E9D78-25ED-402E-965B-CFE6DCB310B5}"/>
    <dgm:cxn modelId="{4853328B-AAEB-4C0B-8843-3D05DE81C75D}" type="presOf" srcId="{367399FF-D5BA-451F-9567-D05190039B91}" destId="{62E29549-E3F1-4CEA-B833-5552DFC498DD}" srcOrd="0" destOrd="0" presId="urn:microsoft.com/office/officeart/2005/8/layout/hierarchy1"/>
    <dgm:cxn modelId="{38FA15AB-AEF8-4F53-A602-EF6509B14F67}" type="presOf" srcId="{0728FE2C-A70E-42E2-A52C-6A1CB09E0B53}" destId="{63791325-9ECF-4524-A890-BCCC74F5CDB0}" srcOrd="0" destOrd="0" presId="urn:microsoft.com/office/officeart/2005/8/layout/hierarchy1"/>
    <dgm:cxn modelId="{3564D219-04E7-4F9F-BFA7-1D394AB1B115}" type="presParOf" srcId="{BABCAF96-9996-4C48-889B-406F4DC23EEC}" destId="{D814C80C-89B9-4C56-ACEA-A010C20ACBEC}" srcOrd="0" destOrd="0" presId="urn:microsoft.com/office/officeart/2005/8/layout/hierarchy1"/>
    <dgm:cxn modelId="{3550E8CB-6ADC-4CB4-B7C5-9A12CE4433F2}" type="presParOf" srcId="{D814C80C-89B9-4C56-ACEA-A010C20ACBEC}" destId="{C5F15148-792B-471F-8D20-978CA4697AA4}" srcOrd="0" destOrd="0" presId="urn:microsoft.com/office/officeart/2005/8/layout/hierarchy1"/>
    <dgm:cxn modelId="{A9C86939-660D-4A56-98CE-1EF459E20093}" type="presParOf" srcId="{C5F15148-792B-471F-8D20-978CA4697AA4}" destId="{E41C089A-2C6E-41EE-B1D4-B44E4B2ADAF2}" srcOrd="0" destOrd="0" presId="urn:microsoft.com/office/officeart/2005/8/layout/hierarchy1"/>
    <dgm:cxn modelId="{07D95D91-EE06-415F-AC91-DD5BFD7F3FAD}" type="presParOf" srcId="{C5F15148-792B-471F-8D20-978CA4697AA4}" destId="{63791325-9ECF-4524-A890-BCCC74F5CDB0}" srcOrd="1" destOrd="0" presId="urn:microsoft.com/office/officeart/2005/8/layout/hierarchy1"/>
    <dgm:cxn modelId="{81C3B29E-9943-450D-9336-D70BDEDAAF72}" type="presParOf" srcId="{D814C80C-89B9-4C56-ACEA-A010C20ACBEC}" destId="{460CFDCC-2535-418D-A271-8CCFAEC03CD5}" srcOrd="1" destOrd="0" presId="urn:microsoft.com/office/officeart/2005/8/layout/hierarchy1"/>
    <dgm:cxn modelId="{8EEBEC23-51A0-4597-9C86-E9E7C423EC5E}" type="presParOf" srcId="{BABCAF96-9996-4C48-889B-406F4DC23EEC}" destId="{D499850E-1074-40D6-858C-0D35C3CEB878}" srcOrd="1" destOrd="0" presId="urn:microsoft.com/office/officeart/2005/8/layout/hierarchy1"/>
    <dgm:cxn modelId="{AF8C1BAA-4C90-4AF7-B68C-581F906B12A1}" type="presParOf" srcId="{D499850E-1074-40D6-858C-0D35C3CEB878}" destId="{16523E6A-506E-488E-A66E-C130551A3976}" srcOrd="0" destOrd="0" presId="urn:microsoft.com/office/officeart/2005/8/layout/hierarchy1"/>
    <dgm:cxn modelId="{717BEC69-19DC-4BE4-B1F7-5DE5026E6DA6}" type="presParOf" srcId="{16523E6A-506E-488E-A66E-C130551A3976}" destId="{A1FECD99-A0C7-4245-9EC6-34E46D613A3B}" srcOrd="0" destOrd="0" presId="urn:microsoft.com/office/officeart/2005/8/layout/hierarchy1"/>
    <dgm:cxn modelId="{849429A4-34F6-498F-8B23-B1045851412E}" type="presParOf" srcId="{16523E6A-506E-488E-A66E-C130551A3976}" destId="{62E29549-E3F1-4CEA-B833-5552DFC498DD}" srcOrd="1" destOrd="0" presId="urn:microsoft.com/office/officeart/2005/8/layout/hierarchy1"/>
    <dgm:cxn modelId="{51E1AEB3-C81D-4A41-B810-C253F1E029D9}" type="presParOf" srcId="{D499850E-1074-40D6-858C-0D35C3CEB878}" destId="{A49CAF76-E39B-4B6D-A756-7415003183C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994EE-9395-4199-9727-22B5E2746D60}">
      <dsp:nvSpPr>
        <dsp:cNvPr id="0" name=""/>
        <dsp:cNvSpPr/>
      </dsp:nvSpPr>
      <dsp:spPr>
        <a:xfrm>
          <a:off x="0" y="1620423"/>
          <a:ext cx="626601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28EB1-A2C5-4FE8-80D6-1706C07202FF}">
      <dsp:nvSpPr>
        <dsp:cNvPr id="0" name=""/>
        <dsp:cNvSpPr/>
      </dsp:nvSpPr>
      <dsp:spPr>
        <a:xfrm>
          <a:off x="313300" y="1339983"/>
          <a:ext cx="4386207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Request (Dd2536 Class) HAS-A Status </a:t>
          </a:r>
        </a:p>
      </dsp:txBody>
      <dsp:txXfrm>
        <a:off x="340680" y="1367363"/>
        <a:ext cx="4331447" cy="506120"/>
      </dsp:txXfrm>
    </dsp:sp>
    <dsp:sp modelId="{A3632F6C-32F3-44DB-81C6-1699FFD28771}">
      <dsp:nvSpPr>
        <dsp:cNvPr id="0" name=""/>
        <dsp:cNvSpPr/>
      </dsp:nvSpPr>
      <dsp:spPr>
        <a:xfrm>
          <a:off x="0" y="2482263"/>
          <a:ext cx="6266011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839865"/>
              <a:satOff val="45647"/>
              <a:lumOff val="-84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395732" rIns="48631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Request.setStatus() setter rather than Status Interface methods </a:t>
          </a:r>
        </a:p>
      </dsp:txBody>
      <dsp:txXfrm>
        <a:off x="0" y="2482263"/>
        <a:ext cx="6266011" cy="1077300"/>
      </dsp:txXfrm>
    </dsp:sp>
    <dsp:sp modelId="{D0C44215-16B1-4AD0-BAFD-FA028D33FA33}">
      <dsp:nvSpPr>
        <dsp:cNvPr id="0" name=""/>
        <dsp:cNvSpPr/>
      </dsp:nvSpPr>
      <dsp:spPr>
        <a:xfrm>
          <a:off x="313300" y="2201823"/>
          <a:ext cx="4386207" cy="560880"/>
        </a:xfrm>
        <a:prstGeom prst="roundRect">
          <a:avLst/>
        </a:prstGeom>
        <a:gradFill rotWithShape="0">
          <a:gsLst>
            <a:gs pos="0">
              <a:schemeClr val="accent5">
                <a:hueOff val="-839865"/>
                <a:satOff val="45647"/>
                <a:lumOff val="-8432"/>
                <a:alphaOff val="0"/>
                <a:tint val="96000"/>
                <a:lumMod val="104000"/>
              </a:schemeClr>
            </a:gs>
            <a:gs pos="100000">
              <a:schemeClr val="accent5">
                <a:hueOff val="-839865"/>
                <a:satOff val="45647"/>
                <a:lumOff val="-843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Current Usage:</a:t>
          </a:r>
        </a:p>
      </dsp:txBody>
      <dsp:txXfrm>
        <a:off x="340680" y="2229203"/>
        <a:ext cx="4331447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05241-4089-45A4-AA56-2AE4C36BCD33}">
      <dsp:nvSpPr>
        <dsp:cNvPr id="0" name=""/>
        <dsp:cNvSpPr/>
      </dsp:nvSpPr>
      <dsp:spPr>
        <a:xfrm>
          <a:off x="0" y="63907"/>
          <a:ext cx="6266011" cy="11302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Abstract Factory Class: JobFactory</a:t>
          </a:r>
        </a:p>
      </dsp:txBody>
      <dsp:txXfrm>
        <a:off x="55176" y="119083"/>
        <a:ext cx="6155659" cy="1019941"/>
      </dsp:txXfrm>
    </dsp:sp>
    <dsp:sp modelId="{3F7C53C5-D7A0-4302-A6B5-5502EDDAD19B}">
      <dsp:nvSpPr>
        <dsp:cNvPr id="0" name=""/>
        <dsp:cNvSpPr/>
      </dsp:nvSpPr>
      <dsp:spPr>
        <a:xfrm>
          <a:off x="0" y="1277720"/>
          <a:ext cx="6266011" cy="1130293"/>
        </a:xfrm>
        <a:prstGeom prst="roundRect">
          <a:avLst/>
        </a:prstGeom>
        <a:gradFill rotWithShape="0">
          <a:gsLst>
            <a:gs pos="0">
              <a:schemeClr val="accent2">
                <a:hueOff val="-54397"/>
                <a:satOff val="-3144"/>
                <a:lumOff val="4314"/>
                <a:alphaOff val="0"/>
                <a:tint val="96000"/>
                <a:lumMod val="104000"/>
              </a:schemeClr>
            </a:gs>
            <a:gs pos="100000">
              <a:schemeClr val="accent2">
                <a:hueOff val="-54397"/>
                <a:satOff val="-3144"/>
                <a:lumOff val="431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Abstract Product Class: Job</a:t>
          </a:r>
        </a:p>
      </dsp:txBody>
      <dsp:txXfrm>
        <a:off x="55176" y="1332896"/>
        <a:ext cx="6155659" cy="1019941"/>
      </dsp:txXfrm>
    </dsp:sp>
    <dsp:sp modelId="{D40714A1-9606-410A-8A08-748249897230}">
      <dsp:nvSpPr>
        <dsp:cNvPr id="0" name=""/>
        <dsp:cNvSpPr/>
      </dsp:nvSpPr>
      <dsp:spPr>
        <a:xfrm>
          <a:off x="0" y="2491533"/>
          <a:ext cx="6266011" cy="1130293"/>
        </a:xfrm>
        <a:prstGeom prst="roundRect">
          <a:avLst/>
        </a:prstGeom>
        <a:gradFill rotWithShape="0">
          <a:gsLst>
            <a:gs pos="0">
              <a:schemeClr val="accent2">
                <a:hueOff val="-108793"/>
                <a:satOff val="-6288"/>
                <a:lumOff val="8627"/>
                <a:alphaOff val="0"/>
                <a:tint val="96000"/>
                <a:lumMod val="104000"/>
              </a:schemeClr>
            </a:gs>
            <a:gs pos="100000">
              <a:schemeClr val="accent2">
                <a:hueOff val="-108793"/>
                <a:satOff val="-6288"/>
                <a:lumOff val="862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Concrete Factories: BluesJobFactory, DownrangeJobFactory etc.</a:t>
          </a:r>
        </a:p>
      </dsp:txBody>
      <dsp:txXfrm>
        <a:off x="55176" y="2546709"/>
        <a:ext cx="6155659" cy="1019941"/>
      </dsp:txXfrm>
    </dsp:sp>
    <dsp:sp modelId="{4B969111-D1FA-4A8F-8CC1-75130012CC3D}">
      <dsp:nvSpPr>
        <dsp:cNvPr id="0" name=""/>
        <dsp:cNvSpPr/>
      </dsp:nvSpPr>
      <dsp:spPr>
        <a:xfrm>
          <a:off x="0" y="3705346"/>
          <a:ext cx="6266011" cy="1130293"/>
        </a:xfrm>
        <a:prstGeom prst="roundRect">
          <a:avLst/>
        </a:prstGeom>
        <a:gradFill rotWithShape="0">
          <a:gsLst>
            <a:gs pos="0">
              <a:schemeClr val="accent2">
                <a:hueOff val="-163190"/>
                <a:satOff val="-9432"/>
                <a:lumOff val="1294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190"/>
                <a:satOff val="-9432"/>
                <a:lumOff val="12941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Concrete Jobs: BluesJob, DownrangeJob etc. </a:t>
          </a:r>
        </a:p>
      </dsp:txBody>
      <dsp:txXfrm>
        <a:off x="55176" y="3760522"/>
        <a:ext cx="6155659" cy="1019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C089A-2C6E-41EE-B1D4-B44E4B2ADAF2}">
      <dsp:nvSpPr>
        <dsp:cNvPr id="0" name=""/>
        <dsp:cNvSpPr/>
      </dsp:nvSpPr>
      <dsp:spPr>
        <a:xfrm>
          <a:off x="229519" y="1523"/>
          <a:ext cx="4240557" cy="26927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791325-9ECF-4524-A890-BCCC74F5CDB0}">
      <dsp:nvSpPr>
        <dsp:cNvPr id="0" name=""/>
        <dsp:cNvSpPr/>
      </dsp:nvSpPr>
      <dsp:spPr>
        <a:xfrm>
          <a:off x="700693" y="449138"/>
          <a:ext cx="4240557" cy="2692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Deliverables package classes are PublisherBase implementers </a:t>
          </a:r>
        </a:p>
      </dsp:txBody>
      <dsp:txXfrm>
        <a:off x="779561" y="528006"/>
        <a:ext cx="4082821" cy="2535018"/>
      </dsp:txXfrm>
    </dsp:sp>
    <dsp:sp modelId="{A1FECD99-A0C7-4245-9EC6-34E46D613A3B}">
      <dsp:nvSpPr>
        <dsp:cNvPr id="0" name=""/>
        <dsp:cNvSpPr/>
      </dsp:nvSpPr>
      <dsp:spPr>
        <a:xfrm>
          <a:off x="5412424" y="1523"/>
          <a:ext cx="4240557" cy="26927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E29549-E3F1-4CEA-B833-5552DFC498DD}">
      <dsp:nvSpPr>
        <dsp:cNvPr id="0" name=""/>
        <dsp:cNvSpPr/>
      </dsp:nvSpPr>
      <dsp:spPr>
        <a:xfrm>
          <a:off x="5883597" y="449138"/>
          <a:ext cx="4240557" cy="26927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Personnel package classes are deliverables.SubscriberBase implementers </a:t>
          </a:r>
        </a:p>
      </dsp:txBody>
      <dsp:txXfrm>
        <a:off x="5962465" y="528006"/>
        <a:ext cx="4082821" cy="2535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hyperlink" Target="mailto:mgkramer@bu.edu" TargetMode="Externa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MET CS 665 Software Design and Patters Class Project: ServeMuse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300" dirty="0"/>
              <a:t>Michael Kramer </a:t>
            </a:r>
          </a:p>
          <a:p>
            <a:pPr algn="l"/>
            <a:r>
              <a:rPr lang="en-US" dirty="0">
                <a:hlinkClick r:id="rId5"/>
              </a:rPr>
              <a:t>mgkramer@bu.edu</a:t>
            </a:r>
            <a:endParaRPr lang="en-US" dirty="0"/>
          </a:p>
          <a:p>
            <a:pPr algn="l"/>
            <a:r>
              <a:rPr lang="en-US" sz="2300" dirty="0"/>
              <a:t>U-17187772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FC2EB-87B8-46FD-AE7B-739DF319B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Callback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D6550F3-762E-48F3-8E69-5FE50DDA6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6081" y="486508"/>
            <a:ext cx="3704493" cy="58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1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EF590-CF94-4D46-87D3-AAC7ACF7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Callback Continued…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1EAC5-59C5-4E12-92E1-8C689B6FF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Request is the Producer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Request HAS-A Job and HAS-A Status</a:t>
            </a:r>
          </a:p>
          <a:p>
            <a:pPr>
              <a:lnSpc>
                <a:spcPct val="90000"/>
              </a:lnSpc>
            </a:pPr>
            <a:r>
              <a:rPr lang="en-US" dirty="0"/>
              <a:t>Job is the Consumer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Job.distribute</a:t>
            </a:r>
            <a:r>
              <a:rPr lang="en-US" dirty="0"/>
              <a:t>() creates deliverables associated with job which have a subscriber base interested in the Status of a job – namely the </a:t>
            </a:r>
            <a:r>
              <a:rPr lang="en-US" dirty="0" err="1"/>
              <a:t>JobSheet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Request.setStatus</a:t>
            </a:r>
            <a:r>
              <a:rPr lang="en-US" dirty="0"/>
              <a:t>() produces the Status for the Job to consume synchronously 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Operations.updateRequestStatus</a:t>
            </a:r>
            <a:r>
              <a:rPr lang="en-US" dirty="0"/>
              <a:t>() sets up Producer and Consumer with a new Status for Synchronous distribution through </a:t>
            </a:r>
            <a:r>
              <a:rPr lang="en-US" dirty="0" err="1"/>
              <a:t>ElementProducer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36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04DB5-BE18-4BE5-A544-D3017A905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State Pattern</a:t>
            </a:r>
            <a:br>
              <a:rPr lang="en-US" sz="4200"/>
            </a:br>
            <a:r>
              <a:rPr lang="en-US" sz="4200"/>
              <a:t>State Transitions</a:t>
            </a:r>
            <a:endParaRPr lang="en-US" sz="4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5E2A37E-DC5B-4AFC-B3D0-64B0AA5D3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561953"/>
            <a:ext cx="6197668" cy="37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1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646D1-3731-4031-87A9-DEF8DA815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State Pattern Class Diagram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248CDBEF-0D89-485B-A84E-D8C07F9EB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6174" y="609600"/>
            <a:ext cx="493394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7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5A06-29B4-479C-8008-48F0F203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State Pattern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296345-18E6-75EF-A6F4-58EF910FD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51967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0423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5BCDA-8654-422D-9F8B-F261238D1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Abstract Factory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336CC41-2DCF-4527-8F18-6C85A0B3D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80" r="-1" b="2347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7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E0B-354A-4AE2-BE99-E0A28556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Abstract Factory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90B8DD-BDC3-1ACF-5A15-E3CC5AB738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69992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286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5D18-9163-4633-AA2A-0F776642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Facade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21B0DA6C-DE88-41AC-B0E9-BA363D43E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916" y="2090480"/>
            <a:ext cx="7830643" cy="3686689"/>
          </a:xfrm>
        </p:spPr>
      </p:pic>
    </p:spTree>
    <p:extLst>
      <p:ext uri="{BB962C8B-B14F-4D97-AF65-F5344CB8AC3E}">
        <p14:creationId xmlns:p14="http://schemas.microsoft.com/office/powerpoint/2010/main" val="2938868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F997B-7643-4749-8457-420FE6612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3" y="4790049"/>
            <a:ext cx="9440862" cy="101853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Job.distribute</a:t>
            </a:r>
            <a:r>
              <a:rPr lang="en-US" sz="2400" dirty="0">
                <a:solidFill>
                  <a:schemeClr val="tx1"/>
                </a:solidFill>
              </a:rPr>
              <a:t>() is the simple interface to the complex subsystem of the deliverables package.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ABB9D-5AC9-4290-B6CF-FD264272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1251284"/>
            <a:ext cx="9440862" cy="245854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Façade Cont…</a:t>
            </a:r>
          </a:p>
        </p:txBody>
      </p:sp>
    </p:spTree>
    <p:extLst>
      <p:ext uri="{BB962C8B-B14F-4D97-AF65-F5344CB8AC3E}">
        <p14:creationId xmlns:p14="http://schemas.microsoft.com/office/powerpoint/2010/main" val="186317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B620A-1DD3-45A2-BAA9-A9B1CA20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Observer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BE955F66-23FD-4C0C-A757-3611CB90B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453493"/>
            <a:ext cx="6197668" cy="3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What is ServeMuse?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400" dirty="0"/>
              <a:t>A Design to Automate Mission Creation and Delegation for The United States Army Band “Pershing’s Own”</a:t>
            </a:r>
          </a:p>
          <a:p>
            <a:r>
              <a:rPr lang="en-US" sz="2400" dirty="0"/>
              <a:t>Flexible, Reusable and Sufficient System for mission processing potentially applicable </a:t>
            </a:r>
          </a:p>
          <a:p>
            <a:pPr lvl="1"/>
            <a:r>
              <a:rPr lang="en-US" sz="2200" dirty="0"/>
              <a:t>For other military bands</a:t>
            </a:r>
          </a:p>
          <a:p>
            <a:pPr lvl="1"/>
            <a:r>
              <a:rPr lang="en-US" sz="2200" dirty="0"/>
              <a:t>For other non-musical military units</a:t>
            </a:r>
          </a:p>
          <a:p>
            <a:pPr lvl="1"/>
            <a:r>
              <a:rPr lang="en-US" sz="2200" dirty="0"/>
              <a:t>For civilian music contractors </a:t>
            </a:r>
          </a:p>
          <a:p>
            <a:pPr lvl="1"/>
            <a:r>
              <a:rPr lang="en-US" sz="2200" dirty="0"/>
              <a:t>Any corporate tasking potentially…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D4B56-CC87-4D00-915E-86FD313D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Observer Cont…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E0B2BF9-FFB2-2E08-767B-759C1FB2C4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248686"/>
              </p:ext>
            </p:extLst>
          </p:nvPr>
        </p:nvGraphicFramePr>
        <p:xfrm>
          <a:off x="914400" y="2647784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446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42191-ED79-4FB6-9FA2-6BF646BF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1800" dirty="0"/>
              <a:t>ServeMuse is based on Mission Processing at The United States Army Band, “Pershing’s Own” (TUSAB)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1597BAFC-93B0-F7D0-37F5-D36DA3C39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1600" dirty="0"/>
              <a:t>TUSAB is comprised of various elements</a:t>
            </a:r>
          </a:p>
          <a:p>
            <a:r>
              <a:rPr lang="en-US" sz="1600" dirty="0"/>
              <a:t>The musical ensembles:</a:t>
            </a:r>
          </a:p>
          <a:p>
            <a:pPr lvl="1"/>
            <a:r>
              <a:rPr lang="en-US" sz="1400" dirty="0"/>
              <a:t>The Army Blues (shown in photo)</a:t>
            </a:r>
          </a:p>
          <a:p>
            <a:pPr lvl="1"/>
            <a:r>
              <a:rPr lang="en-US" sz="1400" dirty="0"/>
              <a:t>Downrange</a:t>
            </a:r>
          </a:p>
          <a:p>
            <a:pPr lvl="1"/>
            <a:r>
              <a:rPr lang="en-US" sz="1400" dirty="0"/>
              <a:t>The Strolling Strings</a:t>
            </a:r>
          </a:p>
          <a:p>
            <a:pPr lvl="1"/>
            <a:r>
              <a:rPr lang="en-US" sz="1400" dirty="0"/>
              <a:t>The Ceremonial Band (including the Herald Trumpets featured in inaugural events etc.) </a:t>
            </a:r>
          </a:p>
          <a:p>
            <a:pPr lvl="1"/>
            <a:r>
              <a:rPr lang="en-US" sz="1400" dirty="0"/>
              <a:t>More…</a:t>
            </a:r>
          </a:p>
          <a:p>
            <a:r>
              <a:rPr lang="en-US" sz="1600" dirty="0"/>
              <a:t>The Support Element:</a:t>
            </a:r>
          </a:p>
          <a:p>
            <a:pPr lvl="1"/>
            <a:r>
              <a:rPr lang="en-US" sz="1400" dirty="0"/>
              <a:t>Public Affairs</a:t>
            </a:r>
          </a:p>
          <a:p>
            <a:pPr lvl="1"/>
            <a:r>
              <a:rPr lang="en-US" sz="1400" dirty="0"/>
              <a:t>Tech</a:t>
            </a:r>
          </a:p>
          <a:p>
            <a:pPr lvl="1"/>
            <a:r>
              <a:rPr lang="en-US" sz="1400" dirty="0"/>
              <a:t>Transportation</a:t>
            </a:r>
          </a:p>
          <a:p>
            <a:pPr lvl="1"/>
            <a:r>
              <a:rPr lang="en-US" sz="1400" dirty="0"/>
              <a:t>HR</a:t>
            </a:r>
          </a:p>
          <a:p>
            <a:pPr lvl="1"/>
            <a:r>
              <a:rPr lang="en-US" sz="1400" dirty="0"/>
              <a:t>Operations</a:t>
            </a:r>
          </a:p>
          <a:p>
            <a:pPr lvl="1"/>
            <a:endParaRPr lang="en-US" sz="1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Content Placeholder 4" descr="A group of people playing instruments on a stage&#10;&#10;Description automatically generated with medium confidence">
            <a:extLst>
              <a:ext uri="{FF2B5EF4-FFF2-40B4-BE49-F238E27FC236}">
                <a16:creationId xmlns:a16="http://schemas.microsoft.com/office/drawing/2014/main" id="{8C043D39-160C-4616-8CE3-D8BA8F1E2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17" r="13316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FBD51-F10F-4DE8-877B-62F34349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7FC6-00F1-4F6E-B8E8-03440CB7D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SeniorProducer</a:t>
            </a:r>
            <a:r>
              <a:rPr lang="en-US" dirty="0"/>
              <a:t> class compiles job details into a Google Calendar Event </a:t>
            </a:r>
          </a:p>
          <a:p>
            <a:pPr lvl="1"/>
            <a:r>
              <a:rPr lang="en-US" dirty="0"/>
              <a:t>Need to add dependency to pom to use Google Calendar Event</a:t>
            </a:r>
          </a:p>
          <a:p>
            <a:pPr lvl="2"/>
            <a:r>
              <a:rPr lang="en-US" dirty="0" err="1"/>
              <a:t>groupID</a:t>
            </a:r>
            <a:r>
              <a:rPr lang="en-US" dirty="0"/>
              <a:t>: </a:t>
            </a:r>
            <a:r>
              <a:rPr lang="en-US" dirty="0" err="1"/>
              <a:t>com.google.apis</a:t>
            </a:r>
            <a:endParaRPr lang="en-US" dirty="0"/>
          </a:p>
          <a:p>
            <a:pPr lvl="2"/>
            <a:r>
              <a:rPr lang="en-US" dirty="0" err="1"/>
              <a:t>artifactId</a:t>
            </a:r>
            <a:r>
              <a:rPr lang="en-US" dirty="0"/>
              <a:t>: google-</a:t>
            </a:r>
            <a:r>
              <a:rPr lang="en-US" dirty="0" err="1"/>
              <a:t>api</a:t>
            </a:r>
            <a:r>
              <a:rPr lang="en-US" dirty="0"/>
              <a:t>-services-calendar</a:t>
            </a:r>
          </a:p>
          <a:p>
            <a:pPr lvl="2"/>
            <a:r>
              <a:rPr lang="en-US" dirty="0"/>
              <a:t>Version: v3-rev260-1.23.0</a:t>
            </a:r>
          </a:p>
          <a:p>
            <a:r>
              <a:rPr lang="en-US" dirty="0"/>
              <a:t>Event is passed into a Request Object</a:t>
            </a:r>
          </a:p>
        </p:txBody>
      </p:sp>
    </p:spTree>
    <p:extLst>
      <p:ext uri="{BB962C8B-B14F-4D97-AF65-F5344CB8AC3E}">
        <p14:creationId xmlns:p14="http://schemas.microsoft.com/office/powerpoint/2010/main" val="76796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AE1F-653E-42F3-B238-B5A86A7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use: Overview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B4B8-5A94-4A7E-B75E-6BB01F4E5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Request is passed into </a:t>
            </a:r>
            <a:r>
              <a:rPr lang="en-US" dirty="0" err="1"/>
              <a:t>Operations.submitRequest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Request now has a Status (i.e. State) of </a:t>
            </a:r>
            <a:r>
              <a:rPr lang="en-US" dirty="0" err="1"/>
              <a:t>SubmittedStatus</a:t>
            </a:r>
            <a:endParaRPr lang="en-US" dirty="0"/>
          </a:p>
          <a:p>
            <a:r>
              <a:rPr lang="en-US" dirty="0" err="1"/>
              <a:t>Operations.delegate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Returns an </a:t>
            </a:r>
            <a:r>
              <a:rPr lang="en-US" dirty="0" err="1"/>
              <a:t>ElementProducer</a:t>
            </a:r>
            <a:r>
              <a:rPr lang="en-US" dirty="0"/>
              <a:t> but first:</a:t>
            </a:r>
          </a:p>
          <a:p>
            <a:pPr lvl="2"/>
            <a:r>
              <a:rPr lang="en-US" dirty="0"/>
              <a:t>Sets the appropriate Delegator Object</a:t>
            </a:r>
          </a:p>
          <a:p>
            <a:pPr lvl="2"/>
            <a:r>
              <a:rPr lang="en-US" dirty="0"/>
              <a:t>Creates the appropriate </a:t>
            </a:r>
            <a:r>
              <a:rPr lang="en-US" dirty="0" err="1"/>
              <a:t>JobFactory</a:t>
            </a:r>
            <a:endParaRPr lang="en-US" dirty="0"/>
          </a:p>
          <a:p>
            <a:pPr lvl="2"/>
            <a:r>
              <a:rPr lang="en-US" dirty="0"/>
              <a:t>Calls the appropriate </a:t>
            </a:r>
            <a:r>
              <a:rPr lang="en-US" dirty="0" err="1"/>
              <a:t>ElementProducer</a:t>
            </a:r>
            <a:r>
              <a:rPr lang="en-US" dirty="0"/>
              <a:t> (object to be returned)</a:t>
            </a:r>
          </a:p>
          <a:p>
            <a:pPr lvl="3"/>
            <a:r>
              <a:rPr lang="en-US" dirty="0"/>
              <a:t>Uses the Delegator object to bind the </a:t>
            </a:r>
            <a:r>
              <a:rPr lang="en-US" dirty="0" err="1"/>
              <a:t>JobFactory</a:t>
            </a:r>
            <a:r>
              <a:rPr lang="en-US" dirty="0"/>
              <a:t> and request </a:t>
            </a:r>
          </a:p>
          <a:p>
            <a:pPr lvl="3"/>
            <a:r>
              <a:rPr lang="en-US" dirty="0"/>
              <a:t>Adds the delegated job to the </a:t>
            </a:r>
            <a:r>
              <a:rPr lang="en-US" dirty="0" err="1"/>
              <a:t>ElementProducers</a:t>
            </a:r>
            <a:r>
              <a:rPr lang="en-US" dirty="0"/>
              <a:t> calendar vector before returning the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3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18B8-EC62-4DBB-8089-882FCF88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use: Overview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52E11-860F-40A8-B4C7-C24D1BA19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ElementProducer</a:t>
            </a:r>
            <a:r>
              <a:rPr lang="en-US" dirty="0"/>
              <a:t> maintains a vector of all Jobs delegated to their Element</a:t>
            </a:r>
          </a:p>
          <a:p>
            <a:pPr lvl="1"/>
            <a:r>
              <a:rPr lang="en-US" dirty="0" err="1"/>
              <a:t>ElementProducer</a:t>
            </a:r>
            <a:r>
              <a:rPr lang="en-US" dirty="0"/>
              <a:t> can access a Job through .</a:t>
            </a:r>
            <a:r>
              <a:rPr lang="en-US" dirty="0" err="1"/>
              <a:t>findJobInCalendar</a:t>
            </a:r>
            <a:r>
              <a:rPr lang="en-US" dirty="0"/>
              <a:t>() </a:t>
            </a:r>
          </a:p>
          <a:p>
            <a:pPr lvl="2"/>
            <a:r>
              <a:rPr lang="en-US" dirty="0"/>
              <a:t>.</a:t>
            </a:r>
            <a:r>
              <a:rPr lang="en-US" dirty="0" err="1"/>
              <a:t>findJobInCalendar</a:t>
            </a:r>
            <a:r>
              <a:rPr lang="en-US" dirty="0"/>
              <a:t>() is uniquely implemented according to the preferences of the </a:t>
            </a:r>
            <a:r>
              <a:rPr lang="en-US" dirty="0" err="1"/>
              <a:t>ElementProducer</a:t>
            </a:r>
            <a:endParaRPr lang="en-US" dirty="0"/>
          </a:p>
          <a:p>
            <a:pPr lvl="1"/>
            <a:r>
              <a:rPr lang="en-US" dirty="0" err="1"/>
              <a:t>ElementProducer</a:t>
            </a:r>
            <a:r>
              <a:rPr lang="en-US" dirty="0"/>
              <a:t> call distribute() whenever appropriate according to the flow of the ensemble</a:t>
            </a:r>
          </a:p>
          <a:p>
            <a:pPr lvl="2"/>
            <a:r>
              <a:rPr lang="en-US" dirty="0"/>
              <a:t>The distribute method creates deliverables associated with Job according to Job type</a:t>
            </a:r>
          </a:p>
          <a:p>
            <a:pPr lvl="2"/>
            <a:r>
              <a:rPr lang="en-US" dirty="0"/>
              <a:t>The distribute method also uses rosters to Instantiate the personnel to receive deliverables</a:t>
            </a:r>
          </a:p>
          <a:p>
            <a:pPr lvl="3"/>
            <a:r>
              <a:rPr lang="en-US" dirty="0"/>
              <a:t>Deliverables are publishers and personnel types are subscribers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7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7E64B-83E7-4AEC-BC45-3FB7227D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Design Patterns Utilized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F4A9C14-6405-46A5-A541-29A3A0E4F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244322"/>
            <a:ext cx="6197668" cy="43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92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40CD8E-C1DE-46AC-A7E0-D499E626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Delegation: Not Covered in Lecture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17B8DC7-4D9A-4B49-B2FB-1C7A72F6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5942" y="609600"/>
            <a:ext cx="567441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3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022079-ED7B-48EC-8C15-5160EEF5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chemeClr val="tx1"/>
                </a:solidFill>
              </a:rPr>
              <a:t>Delegation Continued…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295557-F6F0-4A7C-8A8E-8C4B854DD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2028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Operations  HAS-A Delegator</a:t>
            </a:r>
          </a:p>
          <a:p>
            <a:pPr algn="l"/>
            <a:r>
              <a:rPr lang="en-US" dirty="0"/>
              <a:t>Delegator is an Interface with an abstract delegate() method that returns a Job</a:t>
            </a:r>
          </a:p>
          <a:p>
            <a:pPr marL="0" lvl="1"/>
            <a:r>
              <a:rPr lang="en-US" sz="2000" dirty="0">
                <a:solidFill>
                  <a:schemeClr val="tx1"/>
                </a:solidFill>
              </a:rPr>
              <a:t>Concrete implementations of Delegator are passed subtype delegators and return subtype Jobs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598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{ED73E55B-42C3-4CB1-B6F9-45B001DF6192}tf55705232_win32</Template>
  <TotalTime>367</TotalTime>
  <Words>571</Words>
  <Application>Microsoft Office PowerPoint</Application>
  <PresentationFormat>Widescreen</PresentationFormat>
  <Paragraphs>84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Goudy Old Style</vt:lpstr>
      <vt:lpstr>Wingdings 2</vt:lpstr>
      <vt:lpstr>SlateVTI</vt:lpstr>
      <vt:lpstr>MET CS 665 Software Design and Patters Class Project: ServeMuse</vt:lpstr>
      <vt:lpstr>What is ServeMuse? </vt:lpstr>
      <vt:lpstr>ServeMuse is based on Mission Processing at The United States Army Band, “Pershing’s Own” (TUSAB)</vt:lpstr>
      <vt:lpstr>How to use: Overview</vt:lpstr>
      <vt:lpstr>How to use: Overview Continued…</vt:lpstr>
      <vt:lpstr>How to use: Overview Continued…</vt:lpstr>
      <vt:lpstr>Design Patterns Utilized</vt:lpstr>
      <vt:lpstr>Delegation: Not Covered in Lecture</vt:lpstr>
      <vt:lpstr>Delegation Continued…</vt:lpstr>
      <vt:lpstr>Callback </vt:lpstr>
      <vt:lpstr>Callback Continued…</vt:lpstr>
      <vt:lpstr>State Pattern State Transitions</vt:lpstr>
      <vt:lpstr>State Pattern Class Diagram </vt:lpstr>
      <vt:lpstr>State Pattern Cont…</vt:lpstr>
      <vt:lpstr>Abstract Factory</vt:lpstr>
      <vt:lpstr>Abstract Factory</vt:lpstr>
      <vt:lpstr>Facade</vt:lpstr>
      <vt:lpstr>Façade Cont…</vt:lpstr>
      <vt:lpstr>Observer</vt:lpstr>
      <vt:lpstr>Observer Cont…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Kramer, Michael, Gabriel</dc:creator>
  <cp:lastModifiedBy>Kramer, Michael, Gabriel</cp:lastModifiedBy>
  <cp:revision>25</cp:revision>
  <dcterms:created xsi:type="dcterms:W3CDTF">2022-04-14T14:51:03Z</dcterms:created>
  <dcterms:modified xsi:type="dcterms:W3CDTF">2022-04-23T03:16:14Z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